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437" r:id="rId5"/>
    <p:sldId id="528" r:id="rId6"/>
    <p:sldId id="529" r:id="rId7"/>
    <p:sldId id="530" r:id="rId8"/>
    <p:sldId id="531" r:id="rId9"/>
    <p:sldId id="532" r:id="rId10"/>
    <p:sldId id="533" r:id="rId11"/>
    <p:sldId id="511" r:id="rId12"/>
    <p:sldId id="459" r:id="rId13"/>
    <p:sldId id="464" r:id="rId14"/>
    <p:sldId id="512" r:id="rId15"/>
    <p:sldId id="497" r:id="rId16"/>
    <p:sldId id="518" r:id="rId17"/>
    <p:sldId id="543" r:id="rId18"/>
    <p:sldId id="544" r:id="rId19"/>
    <p:sldId id="545" r:id="rId20"/>
    <p:sldId id="546" r:id="rId21"/>
    <p:sldId id="547" r:id="rId22"/>
    <p:sldId id="548" r:id="rId23"/>
    <p:sldId id="549" r:id="rId24"/>
    <p:sldId id="550" r:id="rId25"/>
    <p:sldId id="551" r:id="rId26"/>
    <p:sldId id="552" r:id="rId27"/>
    <p:sldId id="553" r:id="rId28"/>
    <p:sldId id="541" r:id="rId29"/>
    <p:sldId id="54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E04"/>
    <a:srgbClr val="00A1D9"/>
    <a:srgbClr val="00A7A0"/>
    <a:srgbClr val="FF9B00"/>
    <a:srgbClr val="FEFEFE"/>
    <a:srgbClr val="FFFA9E"/>
    <a:srgbClr val="719E8B"/>
    <a:srgbClr val="6C9986"/>
    <a:srgbClr val="7CAD98"/>
    <a:srgbClr val="9DB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08" autoAdjust="0"/>
    <p:restoredTop sz="89592" autoAdjust="0"/>
  </p:normalViewPr>
  <p:slideViewPr>
    <p:cSldViewPr snapToGrid="0" showGuides="1">
      <p:cViewPr varScale="1">
        <p:scale>
          <a:sx n="84" d="100"/>
          <a:sy n="84" d="100"/>
        </p:scale>
        <p:origin x="192" y="64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34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9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69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79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completely custom. Not really using the native controls.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029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9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846" y="1454203"/>
            <a:ext cx="7226060" cy="1862379"/>
          </a:xfrm>
        </p:spPr>
        <p:txBody>
          <a:bodyPr anchor="t">
            <a:noAutofit/>
          </a:bodyPr>
          <a:lstStyle>
            <a:lvl1pPr algn="l">
              <a:lnSpc>
                <a:spcPts val="5500"/>
              </a:lnSpc>
              <a:defRPr sz="6000" i="1" baseline="0">
                <a:solidFill>
                  <a:schemeClr val="tx1"/>
                </a:solidFill>
                <a:latin typeface="+mn-lt"/>
                <a:cs typeface="Cordia New" panose="020B0304020202020204" pitchFamily="34" charset="-34"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WILL GO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28" y="3554081"/>
            <a:ext cx="7165678" cy="379561"/>
          </a:xfr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50" b="0" kern="0" spc="30" baseline="0">
                <a:solidFill>
                  <a:schemeClr val="accent5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Title of the presentation will be no longer than three lines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228" y="3933642"/>
            <a:ext cx="3254188" cy="2104849"/>
          </a:xfrm>
        </p:spPr>
        <p:txBody>
          <a:bodyPr anchor="ctr"/>
          <a:lstStyle>
            <a:lvl1pPr marL="0" indent="0" algn="l" defTabSz="182880">
              <a:lnSpc>
                <a:spcPts val="1800"/>
              </a:lnSpc>
              <a:spcBef>
                <a:spcPts val="0"/>
              </a:spcBef>
              <a:buNone/>
              <a:defRPr sz="1150" b="1" baseline="0">
                <a:solidFill>
                  <a:schemeClr val="tx2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Presenter One</a:t>
            </a:r>
          </a:p>
          <a:p>
            <a:pPr lvl="0"/>
            <a:r>
              <a:rPr lang="en-US" dirty="0"/>
              <a:t>Presenter Two	</a:t>
            </a:r>
          </a:p>
          <a:p>
            <a:pPr lvl="0"/>
            <a:r>
              <a:rPr lang="en-US" dirty="0"/>
              <a:t>Presenter Three		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41228" y="668256"/>
            <a:ext cx="3782275" cy="412233"/>
          </a:xfrm>
        </p:spPr>
        <p:txBody>
          <a:bodyPr anchor="t"/>
          <a:lstStyle>
            <a:lvl1pPr marL="0" indent="0">
              <a:buNone/>
              <a:defRPr sz="2600" b="1">
                <a:solidFill>
                  <a:schemeClr val="accent6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XX.XX.16</a:t>
            </a:r>
          </a:p>
        </p:txBody>
      </p:sp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dirty="0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 dirty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 dirty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 dirty="0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install/macos" TargetMode="External"/><Relationship Id="rId2" Type="http://schemas.openxmlformats.org/officeDocument/2006/relationships/hyperlink" Target="https://flutter.dev/docs/get-started/install/window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flutter.dev/docs/development/ui/advanced/gestures" TargetMode="External"/><Relationship Id="rId3" Type="http://schemas.openxmlformats.org/officeDocument/2006/relationships/hyperlink" Target="https://flutter.dev/docs/cookbook/navigation/navigation-basics" TargetMode="External"/><Relationship Id="rId7" Type="http://schemas.openxmlformats.org/officeDocument/2006/relationships/hyperlink" Target="https://medium.com/flutter/slivers-demystified-6ff68ab0296f" TargetMode="External"/><Relationship Id="rId2" Type="http://schemas.openxmlformats.org/officeDocument/2006/relationships/hyperlink" Target="https://flutter.dev/docs/development/ui/navig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cookbook/navigation/passing-data" TargetMode="External"/><Relationship Id="rId5" Type="http://schemas.openxmlformats.org/officeDocument/2006/relationships/hyperlink" Target="https://flutter.dev/docs/cookbook/navigation/navigate-with-arguments" TargetMode="External"/><Relationship Id="rId4" Type="http://schemas.openxmlformats.org/officeDocument/2006/relationships/hyperlink" Target="https://flutter.dev/docs/cookbook/navigation/named-route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6.17.2019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09695" y="3808765"/>
            <a:ext cx="8305705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Flutter  Masters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41228" y="4762345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endParaRPr lang="en-US" b="1" dirty="0">
              <a:solidFill>
                <a:srgbClr val="53565A"/>
              </a:solidFill>
            </a:endParaRPr>
          </a:p>
          <a:p>
            <a:pPr>
              <a:buClr>
                <a:srgbClr val="78BE3C"/>
              </a:buClr>
            </a:pPr>
            <a:r>
              <a:rPr lang="en-US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e: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m: 617-259-5192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89" y="3503642"/>
            <a:ext cx="3838575" cy="5619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4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Flutter Come From?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86499" y="1099744"/>
            <a:ext cx="8106869" cy="13658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Backed by Google</a:t>
            </a:r>
          </a:p>
          <a:p>
            <a:r>
              <a:rPr lang="en-US" dirty="0"/>
              <a:t>Open  Source License</a:t>
            </a:r>
          </a:p>
          <a:p>
            <a:r>
              <a:rPr lang="en-US" dirty="0"/>
              <a:t>Platforms</a:t>
            </a:r>
          </a:p>
          <a:p>
            <a:pPr lvl="1"/>
            <a:r>
              <a:rPr lang="en-US" dirty="0"/>
              <a:t>iOS, Android - First class support</a:t>
            </a:r>
          </a:p>
          <a:p>
            <a:pPr lvl="1"/>
            <a:r>
              <a:rPr lang="en-US" dirty="0"/>
              <a:t>Flutter for Web – Tech Preview</a:t>
            </a:r>
          </a:p>
          <a:p>
            <a:pPr lvl="1"/>
            <a:r>
              <a:rPr lang="en-US" dirty="0"/>
              <a:t>Windows/MacOS, Linux – Limited support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B78F6B2-553E-E34A-BC1A-2B385FC19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499" y="3962400"/>
            <a:ext cx="7474653" cy="210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166" y="1909267"/>
            <a:ext cx="4155076" cy="2314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98" y="1634491"/>
            <a:ext cx="3819367" cy="2864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E90938-0ADC-3341-B8C4-DCE4FE418622}"/>
              </a:ext>
            </a:extLst>
          </p:cNvPr>
          <p:cNvSpPr txBox="1"/>
          <p:nvPr/>
        </p:nvSpPr>
        <p:spPr>
          <a:xfrm>
            <a:off x="1542882" y="2828835"/>
            <a:ext cx="3819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D9E35-0EC9-984C-854E-3FEB26CD7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65" y="1634491"/>
            <a:ext cx="6981645" cy="3906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C5AD9-5783-B84A-9799-1479C7901962}"/>
              </a:ext>
            </a:extLst>
          </p:cNvPr>
          <p:cNvSpPr txBox="1"/>
          <p:nvPr/>
        </p:nvSpPr>
        <p:spPr>
          <a:xfrm>
            <a:off x="1085998" y="4891080"/>
            <a:ext cx="354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AOT Compiled</a:t>
            </a:r>
          </a:p>
        </p:txBody>
      </p:sp>
    </p:spTree>
    <p:extLst>
      <p:ext uri="{BB962C8B-B14F-4D97-AF65-F5344CB8AC3E}">
        <p14:creationId xmlns:p14="http://schemas.microsoft.com/office/powerpoint/2010/main" val="320302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45904-E97D-9047-9C39-BE874294B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0"/>
            <a:ext cx="10477500" cy="61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70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UIs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80214" y="815020"/>
            <a:ext cx="7524122" cy="46575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Declarative UI</a:t>
            </a:r>
          </a:p>
          <a:p>
            <a:r>
              <a:rPr lang="en-US" dirty="0"/>
              <a:t>Everything is a widget</a:t>
            </a:r>
          </a:p>
          <a:p>
            <a:pPr lvl="1"/>
            <a:r>
              <a:rPr lang="en-US" dirty="0"/>
              <a:t>Stateless</a:t>
            </a:r>
          </a:p>
          <a:p>
            <a:pPr lvl="1"/>
            <a:r>
              <a:rPr lang="en-US" dirty="0"/>
              <a:t>Stateful</a:t>
            </a:r>
          </a:p>
          <a:p>
            <a:r>
              <a:rPr lang="en-US" dirty="0"/>
              <a:t>Two Sets</a:t>
            </a:r>
          </a:p>
          <a:p>
            <a:pPr lvl="1"/>
            <a:r>
              <a:rPr lang="en-US" dirty="0"/>
              <a:t>Material Design</a:t>
            </a:r>
          </a:p>
          <a:p>
            <a:pPr lvl="1"/>
            <a:r>
              <a:rPr lang="en-US" dirty="0"/>
              <a:t>Cupertino</a:t>
            </a:r>
          </a:p>
          <a:p>
            <a:r>
              <a:rPr lang="en-US" dirty="0"/>
              <a:t>build method</a:t>
            </a:r>
          </a:p>
          <a:p>
            <a:pPr lvl="1"/>
            <a:r>
              <a:rPr lang="en-US" dirty="0"/>
              <a:t>Widget Tree</a:t>
            </a:r>
          </a:p>
          <a:p>
            <a:pPr lvl="1"/>
            <a:r>
              <a:rPr lang="en-US" dirty="0"/>
              <a:t>Can  create other widget s in the build method</a:t>
            </a:r>
          </a:p>
          <a:p>
            <a:r>
              <a:rPr lang="en-US" dirty="0"/>
              <a:t>Single thread loop – Isolates</a:t>
            </a:r>
          </a:p>
          <a:p>
            <a:r>
              <a:rPr lang="en-US" dirty="0" err="1"/>
              <a:t>BuildContext</a:t>
            </a:r>
            <a:r>
              <a:rPr lang="en-US" dirty="0"/>
              <a:t> – place in the widget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A6453-799C-D942-AEA6-B1A647A99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99" y="512241"/>
            <a:ext cx="35179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1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046110-8A24-F745-BA4F-0AE1C20D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UI vs Imperative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827BF-763C-C444-AC46-63331F3A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99" y="1016431"/>
            <a:ext cx="7746779" cy="4825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850D6B-D16A-C442-82D3-11DCE4765B27}"/>
              </a:ext>
            </a:extLst>
          </p:cNvPr>
          <p:cNvSpPr/>
          <p:nvPr/>
        </p:nvSpPr>
        <p:spPr>
          <a:xfrm>
            <a:off x="8133278" y="1016431"/>
            <a:ext cx="37781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Imperative</a:t>
            </a:r>
          </a:p>
          <a:p>
            <a:r>
              <a:rPr lang="en-US" dirty="0" err="1">
                <a:solidFill>
                  <a:srgbClr val="660066"/>
                </a:solidFill>
              </a:rPr>
              <a:t>b</a:t>
            </a:r>
            <a:r>
              <a:rPr lang="en-US" dirty="0" err="1">
                <a:solidFill>
                  <a:srgbClr val="222222"/>
                </a:solidFill>
              </a:rPr>
              <a:t>.</a:t>
            </a:r>
            <a:r>
              <a:rPr lang="en-US" dirty="0" err="1"/>
              <a:t>setColor</a:t>
            </a:r>
            <a:r>
              <a:rPr lang="en-US" dirty="0">
                <a:solidFill>
                  <a:srgbClr val="222222"/>
                </a:solidFill>
              </a:rPr>
              <a:t>(</a:t>
            </a:r>
            <a:r>
              <a:rPr lang="en-US" dirty="0">
                <a:solidFill>
                  <a:srgbClr val="660066"/>
                </a:solidFill>
              </a:rPr>
              <a:t>red</a:t>
            </a:r>
            <a:r>
              <a:rPr lang="en-US" dirty="0">
                <a:solidFill>
                  <a:srgbClr val="222222"/>
                </a:solidFill>
              </a:rPr>
              <a:t>)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660066"/>
                </a:solidFill>
              </a:rPr>
              <a:t>b</a:t>
            </a:r>
            <a:r>
              <a:rPr lang="en-US" dirty="0" err="1">
                <a:solidFill>
                  <a:srgbClr val="222222"/>
                </a:solidFill>
              </a:rPr>
              <a:t>.</a:t>
            </a:r>
            <a:r>
              <a:rPr lang="en-US" dirty="0" err="1"/>
              <a:t>clearChildren</a:t>
            </a:r>
            <a:r>
              <a:rPr lang="en-US" dirty="0">
                <a:solidFill>
                  <a:srgbClr val="222222"/>
                </a:solidFill>
              </a:rPr>
              <a:t>()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660066"/>
                </a:solidFill>
              </a:rPr>
              <a:t>ViewC</a:t>
            </a:r>
            <a:r>
              <a:rPr lang="en-US" dirty="0"/>
              <a:t> </a:t>
            </a:r>
            <a:r>
              <a:rPr lang="en-US" dirty="0">
                <a:solidFill>
                  <a:srgbClr val="660066"/>
                </a:solidFill>
              </a:rPr>
              <a:t>c3</a:t>
            </a:r>
            <a:r>
              <a:rPr lang="en-US" dirty="0"/>
              <a:t> </a:t>
            </a:r>
            <a:r>
              <a:rPr lang="en-US" dirty="0">
                <a:solidFill>
                  <a:srgbClr val="222222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1FBAAC"/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>
                <a:solidFill>
                  <a:srgbClr val="660066"/>
                </a:solidFill>
              </a:rPr>
              <a:t>ViewC</a:t>
            </a:r>
            <a:r>
              <a:rPr lang="en-US" dirty="0">
                <a:solidFill>
                  <a:srgbClr val="222222"/>
                </a:solidFill>
              </a:rPr>
              <a:t>(...)</a:t>
            </a:r>
            <a:r>
              <a:rPr lang="en-US" dirty="0"/>
              <a:t> </a:t>
            </a:r>
            <a:r>
              <a:rPr lang="en-US" dirty="0" err="1">
                <a:solidFill>
                  <a:srgbClr val="660066"/>
                </a:solidFill>
              </a:rPr>
              <a:t>b</a:t>
            </a:r>
            <a:r>
              <a:rPr lang="en-US" dirty="0" err="1">
                <a:solidFill>
                  <a:srgbClr val="222222"/>
                </a:solidFill>
              </a:rPr>
              <a:t>.</a:t>
            </a:r>
            <a:r>
              <a:rPr lang="en-US" dirty="0" err="1"/>
              <a:t>add</a:t>
            </a:r>
            <a:r>
              <a:rPr lang="en-US" dirty="0">
                <a:solidFill>
                  <a:srgbClr val="222222"/>
                </a:solidFill>
              </a:rPr>
              <a:t>(</a:t>
            </a:r>
            <a:r>
              <a:rPr lang="en-US" dirty="0">
                <a:solidFill>
                  <a:srgbClr val="660066"/>
                </a:solidFill>
              </a:rPr>
              <a:t>c3</a:t>
            </a:r>
            <a:r>
              <a:rPr lang="en-US" dirty="0">
                <a:solidFill>
                  <a:srgbClr val="222222"/>
                </a:solidFill>
              </a:rPr>
              <a:t>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7DB7A-D091-4246-8D09-6D245F299BAF}"/>
              </a:ext>
            </a:extLst>
          </p:cNvPr>
          <p:cNvSpPr/>
          <p:nvPr/>
        </p:nvSpPr>
        <p:spPr>
          <a:xfrm>
            <a:off x="8133278" y="3059666"/>
            <a:ext cx="36722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Declarative</a:t>
            </a:r>
          </a:p>
          <a:p>
            <a:r>
              <a:rPr lang="en-US" dirty="0">
                <a:solidFill>
                  <a:srgbClr val="1FBAAC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ViewB</a:t>
            </a:r>
            <a:r>
              <a:rPr lang="en-US" dirty="0">
                <a:solidFill>
                  <a:srgbClr val="222222"/>
                </a:solidFill>
              </a:rPr>
              <a:t>(</a:t>
            </a:r>
            <a:r>
              <a:rPr lang="en-US" dirty="0"/>
              <a:t> </a:t>
            </a:r>
          </a:p>
          <a:p>
            <a:r>
              <a:rPr lang="en-US" dirty="0"/>
              <a:t>  color: </a:t>
            </a:r>
            <a:r>
              <a:rPr lang="en-US" dirty="0">
                <a:solidFill>
                  <a:srgbClr val="660066"/>
                </a:solidFill>
              </a:rPr>
              <a:t>red</a:t>
            </a:r>
            <a:r>
              <a:rPr lang="en-US" dirty="0">
                <a:solidFill>
                  <a:srgbClr val="222222"/>
                </a:solidFill>
              </a:rPr>
              <a:t>,</a:t>
            </a:r>
            <a:r>
              <a:rPr lang="en-US" dirty="0"/>
              <a:t> </a:t>
            </a:r>
          </a:p>
          <a:p>
            <a:r>
              <a:rPr lang="en-US" dirty="0"/>
              <a:t>  child: </a:t>
            </a:r>
            <a:r>
              <a:rPr lang="en-US" dirty="0" err="1">
                <a:solidFill>
                  <a:srgbClr val="660066"/>
                </a:solidFill>
              </a:rPr>
              <a:t>ViewC</a:t>
            </a:r>
            <a:r>
              <a:rPr lang="en-US" dirty="0">
                <a:solidFill>
                  <a:srgbClr val="222222"/>
                </a:solidFill>
              </a:rPr>
              <a:t>(...),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222222"/>
                </a:solidFill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43AF97-846A-2849-99F3-4EB982F70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create “read only” type UI objects</a:t>
            </a:r>
          </a:p>
          <a:p>
            <a:pPr lvl="1"/>
            <a:r>
              <a:rPr lang="en-US" dirty="0"/>
              <a:t>Perhaps an image</a:t>
            </a:r>
          </a:p>
          <a:p>
            <a:pPr lvl="1"/>
            <a:r>
              <a:rPr lang="en-US" dirty="0"/>
              <a:t>A readme label section</a:t>
            </a:r>
          </a:p>
          <a:p>
            <a:r>
              <a:rPr lang="en-US" dirty="0"/>
              <a:t>The state of the Stateless widget doesn’t change</a:t>
            </a:r>
          </a:p>
          <a:p>
            <a:pPr lvl="1"/>
            <a:r>
              <a:rPr lang="en-US" dirty="0"/>
              <a:t>Can still be redrawn if a parent’s state has changed</a:t>
            </a:r>
          </a:p>
          <a:p>
            <a:r>
              <a:rPr lang="en-US" dirty="0"/>
              <a:t>Extremely lightweight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4A655-DE41-5F4D-B97C-25D11EF9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Widgets</a:t>
            </a:r>
          </a:p>
        </p:txBody>
      </p:sp>
    </p:spTree>
    <p:extLst>
      <p:ext uri="{BB962C8B-B14F-4D97-AF65-F5344CB8AC3E}">
        <p14:creationId xmlns:p14="http://schemas.microsoft.com/office/powerpoint/2010/main" val="1410529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BFDEC-E23F-7246-BBC4-59F4B2C3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Widget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157DB-5ACA-914F-A57B-A42D0D04B4FD}"/>
              </a:ext>
            </a:extLst>
          </p:cNvPr>
          <p:cNvSpPr/>
          <p:nvPr/>
        </p:nvSpPr>
        <p:spPr>
          <a:xfrm>
            <a:off x="386499" y="1244308"/>
            <a:ext cx="114252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class </a:t>
            </a:r>
            <a:r>
              <a:rPr lang="en-US" sz="2800" dirty="0" err="1"/>
              <a:t>MyStatelessWidget</a:t>
            </a:r>
            <a:r>
              <a:rPr lang="en-US" sz="2800" dirty="0"/>
              <a:t> extends </a:t>
            </a:r>
            <a:r>
              <a:rPr lang="en-US" sz="2800" dirty="0" err="1"/>
              <a:t>StatelessWidget</a:t>
            </a:r>
            <a:r>
              <a:rPr lang="en-US" sz="2800" dirty="0"/>
              <a:t> {</a:t>
            </a:r>
          </a:p>
          <a:p>
            <a:endParaRPr lang="en-US" sz="2800" dirty="0"/>
          </a:p>
          <a:p>
            <a:r>
              <a:rPr lang="en-US" sz="2800" dirty="0"/>
              <a:t>  @override Widget build(</a:t>
            </a:r>
            <a:r>
              <a:rPr lang="en-US" sz="2800" dirty="0" err="1"/>
              <a:t>BuildContext</a:t>
            </a:r>
            <a:r>
              <a:rPr lang="en-US" sz="2800" dirty="0"/>
              <a:t> context) { </a:t>
            </a:r>
          </a:p>
          <a:p>
            <a:r>
              <a:rPr lang="en-US" sz="2800" dirty="0"/>
              <a:t>    return //Do  some stuff to draw a  UI.</a:t>
            </a:r>
          </a:p>
          <a:p>
            <a:r>
              <a:rPr lang="en-US" sz="2800" dirty="0"/>
              <a:t>  } 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939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43FBD-5EAD-5546-B471-A60AD9290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when the context or state is expected to be changed</a:t>
            </a:r>
          </a:p>
          <a:p>
            <a:pPr lvl="1"/>
            <a:r>
              <a:rPr lang="en-US" dirty="0"/>
              <a:t>React to user input</a:t>
            </a:r>
          </a:p>
          <a:p>
            <a:pPr lvl="1"/>
            <a:r>
              <a:rPr lang="en-US" dirty="0"/>
              <a:t>React to system input</a:t>
            </a:r>
          </a:p>
          <a:p>
            <a:r>
              <a:rPr lang="en-US" dirty="0"/>
              <a:t>Two classes</a:t>
            </a:r>
          </a:p>
          <a:p>
            <a:pPr lvl="1"/>
            <a:r>
              <a:rPr lang="en-US" dirty="0" err="1"/>
              <a:t>StatefulWidget</a:t>
            </a:r>
            <a:r>
              <a:rPr lang="en-US" dirty="0"/>
              <a:t> – </a:t>
            </a:r>
          </a:p>
          <a:p>
            <a:pPr lvl="2"/>
            <a:r>
              <a:rPr lang="en-US" dirty="0"/>
              <a:t>The widget that you can place in the widget tree</a:t>
            </a:r>
          </a:p>
          <a:p>
            <a:pPr lvl="2"/>
            <a:r>
              <a:rPr lang="en-US" dirty="0"/>
              <a:t>Thrown away often</a:t>
            </a:r>
          </a:p>
          <a:p>
            <a:pPr lvl="1"/>
            <a:r>
              <a:rPr lang="en-US" dirty="0"/>
              <a:t>State&lt;T&gt; - Created to handle the mutable state</a:t>
            </a:r>
          </a:p>
          <a:p>
            <a:pPr lvl="2"/>
            <a:r>
              <a:rPr lang="en-US" dirty="0"/>
              <a:t>Contains the build method</a:t>
            </a:r>
          </a:p>
          <a:p>
            <a:pPr lvl="2"/>
            <a:r>
              <a:rPr lang="en-US" dirty="0"/>
              <a:t>Long lived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05F1A5-B472-4847-BD8B-4D90F3B4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widget</a:t>
            </a:r>
          </a:p>
        </p:txBody>
      </p:sp>
    </p:spTree>
    <p:extLst>
      <p:ext uri="{BB962C8B-B14F-4D97-AF65-F5344CB8AC3E}">
        <p14:creationId xmlns:p14="http://schemas.microsoft.com/office/powerpoint/2010/main" val="2988644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ECF85E-0988-E84A-AC6F-906393DEC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MyStatefulWidget</a:t>
            </a:r>
            <a:r>
              <a:rPr lang="en-US" dirty="0"/>
              <a:t> extends </a:t>
            </a:r>
            <a:r>
              <a:rPr lang="en-US" dirty="0" err="1"/>
              <a:t>StatefulWidget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MyStatefulWidget</a:t>
            </a:r>
            <a:r>
              <a:rPr lang="en-US" dirty="0"/>
              <a:t>({Key key}) : super(key: key); </a:t>
            </a:r>
          </a:p>
          <a:p>
            <a:pPr marL="0" indent="0">
              <a:buNone/>
            </a:pPr>
            <a:r>
              <a:rPr lang="en-US" dirty="0"/>
              <a:t>    @override</a:t>
            </a:r>
          </a:p>
          <a:p>
            <a:pPr marL="0" indent="0">
              <a:buNone/>
            </a:pPr>
            <a:r>
              <a:rPr lang="en-US" dirty="0"/>
              <a:t>    _</a:t>
            </a:r>
            <a:r>
              <a:rPr lang="en-US" dirty="0" err="1"/>
              <a:t>MyWidgetState</a:t>
            </a:r>
            <a:r>
              <a:rPr lang="en-US" dirty="0"/>
              <a:t> </a:t>
            </a:r>
            <a:r>
              <a:rPr lang="en-US" dirty="0" err="1"/>
              <a:t>createState</a:t>
            </a:r>
            <a:r>
              <a:rPr lang="en-US" dirty="0"/>
              <a:t>() =&gt; _</a:t>
            </a:r>
            <a:r>
              <a:rPr lang="en-US" dirty="0" err="1"/>
              <a:t>MyWidgetState</a:t>
            </a:r>
            <a:r>
              <a:rPr lang="en-US" dirty="0"/>
              <a:t>();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class _</a:t>
            </a:r>
            <a:r>
              <a:rPr lang="en-US" dirty="0" err="1"/>
              <a:t>MyWidgetState</a:t>
            </a:r>
            <a:r>
              <a:rPr lang="en-US" dirty="0"/>
              <a:t> extends State&lt;</a:t>
            </a:r>
            <a:r>
              <a:rPr lang="en-US" dirty="0" err="1"/>
              <a:t>MyStatefulWidget</a:t>
            </a:r>
            <a:r>
              <a:rPr lang="en-US" dirty="0"/>
              <a:t>&gt; {</a:t>
            </a:r>
          </a:p>
          <a:p>
            <a:pPr marL="0" indent="0">
              <a:buNone/>
            </a:pPr>
            <a:r>
              <a:rPr lang="en-US" dirty="0"/>
              <a:t>    @override Widget build(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</a:p>
          <a:p>
            <a:pPr marL="0" indent="0">
              <a:buNone/>
            </a:pPr>
            <a:r>
              <a:rPr lang="en-US" dirty="0"/>
              <a:t>        return //Do  some stuff to draw a  UI.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4F018-17A6-DA4C-81BA-2D757286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Widget</a:t>
            </a:r>
          </a:p>
        </p:txBody>
      </p:sp>
    </p:spTree>
    <p:extLst>
      <p:ext uri="{BB962C8B-B14F-4D97-AF65-F5344CB8AC3E}">
        <p14:creationId xmlns:p14="http://schemas.microsoft.com/office/powerpoint/2010/main" val="322891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B78C1-CABB-D54D-9B6A-35304E36B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 Lifecycle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CBDBC5-A3DB-7741-90CF-C975346E2DB7}"/>
              </a:ext>
            </a:extLst>
          </p:cNvPr>
          <p:cNvSpPr/>
          <p:nvPr/>
        </p:nvSpPr>
        <p:spPr>
          <a:xfrm>
            <a:off x="386499" y="918234"/>
            <a:ext cx="5300427" cy="6905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/>
              <a:t>createState</a:t>
            </a:r>
            <a:r>
              <a:rPr lang="en-US" sz="2400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CD32BE-D09E-B941-9D41-C01635F1B385}"/>
              </a:ext>
            </a:extLst>
          </p:cNvPr>
          <p:cNvSpPr/>
          <p:nvPr/>
        </p:nvSpPr>
        <p:spPr>
          <a:xfrm>
            <a:off x="386499" y="2193669"/>
            <a:ext cx="5283736" cy="6905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/>
              <a:t>initState</a:t>
            </a:r>
            <a:r>
              <a:rPr lang="en-US" sz="2400" dirty="0"/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5867B1-330E-BC41-AA94-CB36E981E6DB}"/>
              </a:ext>
            </a:extLst>
          </p:cNvPr>
          <p:cNvSpPr/>
          <p:nvPr/>
        </p:nvSpPr>
        <p:spPr>
          <a:xfrm>
            <a:off x="386499" y="3469104"/>
            <a:ext cx="5283736" cy="6905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/>
              <a:t>didChangeDependencies</a:t>
            </a:r>
            <a:r>
              <a:rPr lang="en-US" sz="2400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D2EED-BFC3-EB41-82D0-AA4D9D49A6F7}"/>
              </a:ext>
            </a:extLst>
          </p:cNvPr>
          <p:cNvSpPr/>
          <p:nvPr/>
        </p:nvSpPr>
        <p:spPr>
          <a:xfrm>
            <a:off x="386499" y="4744539"/>
            <a:ext cx="5283736" cy="6905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Build()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3F3F0-B903-DC40-8E7D-ED7D8DCBF8EB}"/>
              </a:ext>
            </a:extLst>
          </p:cNvPr>
          <p:cNvSpPr/>
          <p:nvPr/>
        </p:nvSpPr>
        <p:spPr>
          <a:xfrm>
            <a:off x="6505074" y="918234"/>
            <a:ext cx="5300427" cy="6905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/>
              <a:t>didUpdateWidget</a:t>
            </a:r>
            <a:r>
              <a:rPr lang="en-US" sz="2400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B1B0AB-1938-5542-8A9D-462D7B1E35E8}"/>
              </a:ext>
            </a:extLst>
          </p:cNvPr>
          <p:cNvSpPr/>
          <p:nvPr/>
        </p:nvSpPr>
        <p:spPr>
          <a:xfrm>
            <a:off x="6505074" y="2193669"/>
            <a:ext cx="5283736" cy="6905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/>
              <a:t>setState</a:t>
            </a:r>
            <a:r>
              <a:rPr lang="en-US" sz="2400" dirty="0"/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82FFBF-32BA-7C4C-AFB5-38A26D2461C1}"/>
              </a:ext>
            </a:extLst>
          </p:cNvPr>
          <p:cNvSpPr/>
          <p:nvPr/>
        </p:nvSpPr>
        <p:spPr>
          <a:xfrm>
            <a:off x="6505074" y="3469104"/>
            <a:ext cx="5283736" cy="6905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deactivate()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F6E922-C0E9-2C44-BE09-6954D7D5D4EA}"/>
              </a:ext>
            </a:extLst>
          </p:cNvPr>
          <p:cNvSpPr/>
          <p:nvPr/>
        </p:nvSpPr>
        <p:spPr>
          <a:xfrm>
            <a:off x="6505074" y="4744539"/>
            <a:ext cx="5283736" cy="6905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dispose()</a:t>
            </a:r>
          </a:p>
        </p:txBody>
      </p:sp>
    </p:spTree>
    <p:extLst>
      <p:ext uri="{BB962C8B-B14F-4D97-AF65-F5344CB8AC3E}">
        <p14:creationId xmlns:p14="http://schemas.microsoft.com/office/powerpoint/2010/main" val="82985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134DAE-8340-9A4F-8DE6-E6AB0B648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presentation</a:t>
            </a:r>
          </a:p>
          <a:p>
            <a:pPr lvl="1"/>
            <a:r>
              <a:rPr lang="en-US" dirty="0"/>
              <a:t>Setup Flutter</a:t>
            </a:r>
          </a:p>
          <a:p>
            <a:r>
              <a:rPr lang="en-US" dirty="0"/>
              <a:t>Create project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Create First App</a:t>
            </a:r>
          </a:p>
          <a:p>
            <a:pPr lvl="1"/>
            <a:r>
              <a:rPr lang="en-US" dirty="0"/>
              <a:t>Understanding the project structure</a:t>
            </a:r>
          </a:p>
          <a:p>
            <a:r>
              <a:rPr lang="en-US" dirty="0"/>
              <a:t>What is a view?</a:t>
            </a:r>
          </a:p>
          <a:p>
            <a:pPr lvl="1"/>
            <a:r>
              <a:rPr lang="en-US" dirty="0"/>
              <a:t>Ok a widget</a:t>
            </a:r>
          </a:p>
          <a:p>
            <a:pPr lvl="2"/>
            <a:r>
              <a:rPr lang="en-US" dirty="0"/>
              <a:t>Stateful and Stateless</a:t>
            </a:r>
          </a:p>
          <a:p>
            <a:r>
              <a:rPr lang="en-US" dirty="0"/>
              <a:t>Managing State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0F4701-E002-6C49-B7FE-83A0C8AE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Outline – 17 June 2019 (8 PM – 10 PM eastern)</a:t>
            </a:r>
          </a:p>
        </p:txBody>
      </p:sp>
    </p:spTree>
    <p:extLst>
      <p:ext uri="{BB962C8B-B14F-4D97-AF65-F5344CB8AC3E}">
        <p14:creationId xmlns:p14="http://schemas.microsoft.com/office/powerpoint/2010/main" val="4036144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74DC6F-FEAA-7442-90B8-1A491D562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do</a:t>
            </a:r>
          </a:p>
          <a:p>
            <a:pPr lvl="1"/>
            <a:r>
              <a:rPr lang="en-US" dirty="0"/>
              <a:t>Get the flutter SDK</a:t>
            </a:r>
          </a:p>
          <a:p>
            <a:pPr lvl="1"/>
            <a:r>
              <a:rPr lang="en-US" dirty="0"/>
              <a:t>Update Path</a:t>
            </a:r>
          </a:p>
          <a:p>
            <a:pPr lvl="1"/>
            <a:r>
              <a:rPr lang="en-US" dirty="0"/>
              <a:t>Run flutter doctor</a:t>
            </a:r>
          </a:p>
          <a:p>
            <a:pPr lvl="1"/>
            <a:r>
              <a:rPr lang="en-US" dirty="0"/>
              <a:t>Install Android Studio</a:t>
            </a:r>
          </a:p>
          <a:p>
            <a:pPr lvl="1"/>
            <a:r>
              <a:rPr lang="en-US" dirty="0"/>
              <a:t>Setup Emulator</a:t>
            </a:r>
          </a:p>
          <a:p>
            <a:pPr lvl="1"/>
            <a:r>
              <a:rPr lang="en-US" dirty="0"/>
              <a:t>(Optional for MacOS, setup </a:t>
            </a:r>
            <a:r>
              <a:rPr lang="en-US" dirty="0" err="1"/>
              <a:t>Xcode</a:t>
            </a:r>
            <a:r>
              <a:rPr lang="en-US" dirty="0"/>
              <a:t>)</a:t>
            </a:r>
          </a:p>
          <a:p>
            <a:r>
              <a:rPr lang="en-US" dirty="0"/>
              <a:t>See Windows:</a:t>
            </a:r>
          </a:p>
          <a:p>
            <a:pPr lvl="1"/>
            <a:r>
              <a:rPr lang="en-US" dirty="0">
                <a:hlinkClick r:id="rId2"/>
              </a:rPr>
              <a:t>https://flutter.dev/docs/get-started/install/windows</a:t>
            </a:r>
            <a:endParaRPr lang="en-US" dirty="0"/>
          </a:p>
          <a:p>
            <a:r>
              <a:rPr lang="en-US" dirty="0"/>
              <a:t>See MacOS</a:t>
            </a:r>
          </a:p>
          <a:p>
            <a:pPr lvl="1"/>
            <a:r>
              <a:rPr lang="en-US" dirty="0">
                <a:hlinkClick r:id="rId3"/>
              </a:rPr>
              <a:t>https://flutter.dev/docs/get-started/install/macos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F288CB-2FD9-FB40-8BF5-D8CC8D8B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going</a:t>
            </a:r>
          </a:p>
        </p:txBody>
      </p:sp>
    </p:spTree>
    <p:extLst>
      <p:ext uri="{BB962C8B-B14F-4D97-AF65-F5344CB8AC3E}">
        <p14:creationId xmlns:p14="http://schemas.microsoft.com/office/powerpoint/2010/main" val="185904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2C08EB-244C-BC45-8E9A-D7C93E86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  <a:p>
            <a:pPr lvl="1"/>
            <a:r>
              <a:rPr lang="en-US" dirty="0"/>
              <a:t>Download / install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Invoke </a:t>
            </a:r>
            <a:r>
              <a:rPr lang="en-US" b="1" dirty="0"/>
              <a:t>View &gt; Command Palette…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Type “install”, and select </a:t>
            </a:r>
            <a:r>
              <a:rPr lang="en-US" b="1" dirty="0"/>
              <a:t>Extensions: Install Extensions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Type “flutter” in the extensions search field, select </a:t>
            </a:r>
            <a:r>
              <a:rPr lang="en-US" b="1" dirty="0"/>
              <a:t>Flutter</a:t>
            </a:r>
            <a:r>
              <a:rPr lang="en-US" dirty="0"/>
              <a:t> in the list, and click </a:t>
            </a:r>
            <a:r>
              <a:rPr lang="en-US" b="1" dirty="0"/>
              <a:t>Install</a:t>
            </a:r>
            <a:r>
              <a:rPr lang="en-US" dirty="0"/>
              <a:t>. This also installs the required Dart plugin.</a:t>
            </a:r>
          </a:p>
          <a:p>
            <a:r>
              <a:rPr lang="en-US" dirty="0"/>
              <a:t>Verify</a:t>
            </a:r>
          </a:p>
          <a:p>
            <a:pPr lvl="1"/>
            <a:r>
              <a:rPr lang="en-US" dirty="0"/>
              <a:t>Invoke </a:t>
            </a:r>
            <a:r>
              <a:rPr lang="en-US" b="1" dirty="0"/>
              <a:t>View &gt; Command Palette…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Type “doctor”, and select the </a:t>
            </a:r>
            <a:r>
              <a:rPr lang="en-US" b="1" dirty="0"/>
              <a:t>Flutter: Run Flutter Doctor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Review the output in the </a:t>
            </a:r>
            <a:r>
              <a:rPr lang="en-US" b="1" dirty="0"/>
              <a:t>OUTPUT</a:t>
            </a:r>
            <a:r>
              <a:rPr lang="en-US" dirty="0"/>
              <a:t> pane for any issues.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30A52-CBAE-2845-ABAA-90111893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an editor</a:t>
            </a:r>
          </a:p>
        </p:txBody>
      </p:sp>
    </p:spTree>
    <p:extLst>
      <p:ext uri="{BB962C8B-B14F-4D97-AF65-F5344CB8AC3E}">
        <p14:creationId xmlns:p14="http://schemas.microsoft.com/office/powerpoint/2010/main" val="176408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EAB53B-E955-A540-884C-FFCB01B2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Invoke </a:t>
            </a:r>
            <a:r>
              <a:rPr lang="en-US" b="1" dirty="0"/>
              <a:t>View &gt; Command Palette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Type “flutter”, and select the </a:t>
            </a:r>
            <a:r>
              <a:rPr lang="en-US" b="1" dirty="0"/>
              <a:t>Flutter: New Project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Enter a project name of </a:t>
            </a:r>
            <a:r>
              <a:rPr lang="en-US" dirty="0" err="1"/>
              <a:t>flutter_masters</a:t>
            </a:r>
            <a:r>
              <a:rPr lang="en-US" dirty="0"/>
              <a:t>, and press </a:t>
            </a:r>
            <a:r>
              <a:rPr lang="en-US" b="1" dirty="0"/>
              <a:t>Enter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Create or select the parent directory for the new project folder.</a:t>
            </a:r>
          </a:p>
          <a:p>
            <a:pPr lvl="1"/>
            <a:r>
              <a:rPr lang="en-US" dirty="0"/>
              <a:t>Wait for project creation to complete and the </a:t>
            </a:r>
            <a:r>
              <a:rPr lang="en-US" dirty="0" err="1"/>
              <a:t>main.dart</a:t>
            </a:r>
            <a:r>
              <a:rPr lang="en-US" dirty="0"/>
              <a:t> file to appear.</a:t>
            </a:r>
          </a:p>
          <a:p>
            <a:r>
              <a:rPr lang="en-US" dirty="0"/>
              <a:t>Run it</a:t>
            </a:r>
          </a:p>
          <a:p>
            <a:pPr lvl="1"/>
            <a:r>
              <a:rPr lang="en-US" dirty="0"/>
              <a:t>Make sure </a:t>
            </a:r>
            <a:r>
              <a:rPr lang="en-US" dirty="0" err="1"/>
              <a:t>main.dart</a:t>
            </a:r>
            <a:r>
              <a:rPr lang="en-US" dirty="0"/>
              <a:t> is selected</a:t>
            </a:r>
          </a:p>
          <a:p>
            <a:pPr lvl="1"/>
            <a:r>
              <a:rPr lang="en-US" dirty="0"/>
              <a:t>Debug \ Start Debugging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DD509-0A6A-2445-93FB-143C649A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project</a:t>
            </a:r>
          </a:p>
        </p:txBody>
      </p:sp>
    </p:spTree>
    <p:extLst>
      <p:ext uri="{BB962C8B-B14F-4D97-AF65-F5344CB8AC3E}">
        <p14:creationId xmlns:p14="http://schemas.microsoft.com/office/powerpoint/2010/main" val="296687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46DBFE-E649-5E4E-BA5F-84FCAF675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your project to it</a:t>
            </a:r>
          </a:p>
          <a:p>
            <a:r>
              <a:rPr lang="en-US" dirty="0"/>
              <a:t>Send me the link</a:t>
            </a:r>
          </a:p>
          <a:p>
            <a:r>
              <a:rPr lang="en-US" dirty="0"/>
              <a:t>Best to create branches for weeks of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A85DD0-8B8F-0143-AD66-312EFD6F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GitHub Project</a:t>
            </a:r>
          </a:p>
        </p:txBody>
      </p:sp>
    </p:spTree>
    <p:extLst>
      <p:ext uri="{BB962C8B-B14F-4D97-AF65-F5344CB8AC3E}">
        <p14:creationId xmlns:p14="http://schemas.microsoft.com/office/powerpoint/2010/main" val="4195691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77657E-A68E-A146-B878-FEFFC62DE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879141"/>
            <a:ext cx="11430000" cy="4810845"/>
          </a:xfrm>
        </p:spPr>
        <p:txBody>
          <a:bodyPr/>
          <a:lstStyle/>
          <a:p>
            <a:r>
              <a:rPr lang="en-US" dirty="0"/>
              <a:t>Don’t worry about rebuilding the UI</a:t>
            </a:r>
          </a:p>
          <a:p>
            <a:pPr lvl="1"/>
            <a:r>
              <a:rPr lang="en-US" dirty="0"/>
              <a:t>In fact, don’t worry about doing it a lot</a:t>
            </a:r>
          </a:p>
          <a:p>
            <a:r>
              <a:rPr lang="en-US" dirty="0"/>
              <a:t>Keep state “above” the widgets that use it</a:t>
            </a:r>
          </a:p>
          <a:p>
            <a:pPr lvl="1"/>
            <a:r>
              <a:rPr lang="en-US" dirty="0"/>
              <a:t>Don’t even think about changing properties on a widget itself</a:t>
            </a:r>
          </a:p>
          <a:p>
            <a:r>
              <a:rPr lang="en-US" dirty="0"/>
              <a:t>Get the “state” away from the Widget, in some sort of model</a:t>
            </a:r>
          </a:p>
          <a:p>
            <a:r>
              <a:rPr lang="en-US" dirty="0"/>
              <a:t>Use things like </a:t>
            </a:r>
            <a:r>
              <a:rPr lang="en-US" dirty="0" err="1"/>
              <a:t>ChangeNotifier’s</a:t>
            </a:r>
            <a:r>
              <a:rPr lang="en-US" dirty="0"/>
              <a:t> to listen to events</a:t>
            </a:r>
          </a:p>
          <a:p>
            <a:r>
              <a:rPr lang="en-US" dirty="0"/>
              <a:t>Look at:</a:t>
            </a:r>
          </a:p>
          <a:p>
            <a:pPr lvl="1"/>
            <a:r>
              <a:rPr lang="en-US" dirty="0" err="1"/>
              <a:t>Provider.Of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InheritedWidget</a:t>
            </a:r>
            <a:endParaRPr lang="en-US" dirty="0"/>
          </a:p>
          <a:p>
            <a:pPr lvl="1"/>
            <a:r>
              <a:rPr lang="en-US" dirty="0" err="1"/>
              <a:t>InheritedModel</a:t>
            </a:r>
            <a:endParaRPr lang="en-US" dirty="0"/>
          </a:p>
          <a:p>
            <a:r>
              <a:rPr lang="en-US" dirty="0"/>
              <a:t>Remember a Widget just has a spot in the Widget tree, one large, giant, app wide tree.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E0435B-0E8D-0747-AE48-F9FA47E43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State</a:t>
            </a:r>
          </a:p>
        </p:txBody>
      </p:sp>
    </p:spTree>
    <p:extLst>
      <p:ext uri="{BB962C8B-B14F-4D97-AF65-F5344CB8AC3E}">
        <p14:creationId xmlns:p14="http://schemas.microsoft.com/office/powerpoint/2010/main" val="2662917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08D10-F2E8-3B49-9A8E-80C3C725A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Read: </a:t>
            </a:r>
          </a:p>
          <a:p>
            <a:pPr lvl="1"/>
            <a:r>
              <a:rPr lang="en-US" dirty="0"/>
              <a:t>Navigation</a:t>
            </a:r>
          </a:p>
          <a:p>
            <a:pPr lvl="2"/>
            <a:r>
              <a:rPr lang="en-US" dirty="0">
                <a:hlinkClick r:id="rId2"/>
              </a:rPr>
              <a:t>https://flutter.dev/docs/development/ui/navigation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https://flutter.dev/docs/cookbook/navigation/navigation-basics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https://flutter.dev/docs/cookbook/navigation/named-routes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https://flutter.dev/docs/cookbook/navigation/navigate-with-arguments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https://flutter.dev/docs/cookbook/navigation/passing-data</a:t>
            </a:r>
            <a:endParaRPr lang="en-US" dirty="0"/>
          </a:p>
          <a:p>
            <a:pPr lvl="1"/>
            <a:r>
              <a:rPr lang="en-US" dirty="0"/>
              <a:t>Slivers</a:t>
            </a:r>
          </a:p>
          <a:p>
            <a:pPr lvl="2"/>
            <a:r>
              <a:rPr lang="en-US" dirty="0">
                <a:hlinkClick r:id="rId7"/>
              </a:rPr>
              <a:t>https://medium.com/flutter/slivers-demystified-6ff68ab0296f</a:t>
            </a:r>
            <a:endParaRPr lang="en-US" dirty="0"/>
          </a:p>
          <a:p>
            <a:pPr lvl="1"/>
            <a:r>
              <a:rPr lang="en-US" dirty="0"/>
              <a:t>Gestures</a:t>
            </a:r>
          </a:p>
          <a:p>
            <a:pPr lvl="2"/>
            <a:r>
              <a:rPr lang="en-US" dirty="0">
                <a:hlinkClick r:id="rId8"/>
              </a:rPr>
              <a:t>https://flutter.dev/docs/development/ui/advanced/gestures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E9F985-DA9C-4249-BEB8-0F1AEF06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dirty="0"/>
              <a:t>For Next Week Before Class</a:t>
            </a:r>
          </a:p>
        </p:txBody>
      </p:sp>
    </p:spTree>
    <p:extLst>
      <p:ext uri="{BB962C8B-B14F-4D97-AF65-F5344CB8AC3E}">
        <p14:creationId xmlns:p14="http://schemas.microsoft.com/office/powerpoint/2010/main" val="826794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EDBD59-6F7D-CD42-BDAF-088E36198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Navigator to add a new “page” with named routes</a:t>
            </a:r>
          </a:p>
          <a:p>
            <a:r>
              <a:rPr lang="en-US" dirty="0"/>
              <a:t>Send a parameter to the second screen</a:t>
            </a:r>
          </a:p>
          <a:p>
            <a:r>
              <a:rPr lang="en-US" dirty="0"/>
              <a:t>Get a result back</a:t>
            </a:r>
          </a:p>
          <a:p>
            <a:r>
              <a:rPr lang="en-US" dirty="0"/>
              <a:t>Show the result on the calling screen</a:t>
            </a:r>
          </a:p>
          <a:p>
            <a:r>
              <a:rPr lang="en-US" dirty="0"/>
              <a:t>Create a flyout menu and navigate to a page from there</a:t>
            </a:r>
          </a:p>
          <a:p>
            <a:r>
              <a:rPr lang="en-US" dirty="0"/>
              <a:t>Add a </a:t>
            </a:r>
            <a:r>
              <a:rPr lang="en-US" dirty="0" err="1"/>
              <a:t>SliverList</a:t>
            </a:r>
            <a:r>
              <a:rPr lang="en-US" dirty="0"/>
              <a:t> or </a:t>
            </a:r>
            <a:r>
              <a:rPr lang="en-US" dirty="0" err="1"/>
              <a:t>SliverGrid</a:t>
            </a:r>
            <a:endParaRPr lang="en-US" dirty="0"/>
          </a:p>
          <a:p>
            <a:r>
              <a:rPr lang="en-US" dirty="0"/>
              <a:t>Add a gesture to your app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74A6D7-3974-2344-A50C-D4A8F9642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Week Before Class</a:t>
            </a:r>
          </a:p>
        </p:txBody>
      </p:sp>
    </p:spTree>
    <p:extLst>
      <p:ext uri="{BB962C8B-B14F-4D97-AF65-F5344CB8AC3E}">
        <p14:creationId xmlns:p14="http://schemas.microsoft.com/office/powerpoint/2010/main" val="141927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E5BECF-56E3-3342-9BAA-E82F5E94B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 </a:t>
            </a:r>
          </a:p>
          <a:p>
            <a:pPr lvl="1"/>
            <a:r>
              <a:rPr lang="en-US" dirty="0"/>
              <a:t>Pushing and popping screens</a:t>
            </a:r>
          </a:p>
          <a:p>
            <a:pPr lvl="1"/>
            <a:r>
              <a:rPr lang="en-US" dirty="0"/>
              <a:t>Routes</a:t>
            </a:r>
          </a:p>
          <a:p>
            <a:pPr lvl="1"/>
            <a:r>
              <a:rPr lang="en-US" dirty="0"/>
              <a:t>Moving data back and forth</a:t>
            </a:r>
          </a:p>
          <a:p>
            <a:pPr lvl="1"/>
            <a:r>
              <a:rPr lang="en-US" dirty="0"/>
              <a:t>Cross screen animations</a:t>
            </a:r>
          </a:p>
          <a:p>
            <a:endParaRPr lang="en-US" dirty="0"/>
          </a:p>
          <a:p>
            <a:r>
              <a:rPr lang="en-US" dirty="0"/>
              <a:t>Slivers</a:t>
            </a:r>
          </a:p>
          <a:p>
            <a:r>
              <a:rPr lang="en-US" dirty="0"/>
              <a:t>Gestures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CF4037-BDD1-774F-95BF-424F490D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Outline – 24 Jun 2019 (6 PM – 10 PM eastern)</a:t>
            </a:r>
          </a:p>
        </p:txBody>
      </p:sp>
    </p:spTree>
    <p:extLst>
      <p:ext uri="{BB962C8B-B14F-4D97-AF65-F5344CB8AC3E}">
        <p14:creationId xmlns:p14="http://schemas.microsoft.com/office/powerpoint/2010/main" val="2149705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83DB03-1A9F-0F43-BBEE-DE3BFC07A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  <a:p>
            <a:pPr lvl="1"/>
            <a:r>
              <a:rPr lang="en-US" dirty="0"/>
              <a:t>Row</a:t>
            </a:r>
          </a:p>
          <a:p>
            <a:pPr lvl="1"/>
            <a:r>
              <a:rPr lang="en-US" dirty="0"/>
              <a:t>Column</a:t>
            </a:r>
          </a:p>
          <a:p>
            <a:pPr lvl="1"/>
            <a:r>
              <a:rPr lang="en-US" dirty="0"/>
              <a:t>Stack</a:t>
            </a:r>
          </a:p>
          <a:p>
            <a:pPr lvl="1"/>
            <a:r>
              <a:rPr lang="en-US" dirty="0"/>
              <a:t>Index Stack</a:t>
            </a:r>
          </a:p>
          <a:p>
            <a:pPr lvl="1"/>
            <a:r>
              <a:rPr lang="en-US" dirty="0" err="1"/>
              <a:t>Gridview</a:t>
            </a:r>
            <a:endParaRPr lang="en-US" dirty="0"/>
          </a:p>
          <a:p>
            <a:pPr lvl="1"/>
            <a:r>
              <a:rPr lang="en-US" dirty="0"/>
              <a:t>Flow</a:t>
            </a:r>
          </a:p>
          <a:p>
            <a:pPr lvl="1"/>
            <a:r>
              <a:rPr lang="en-US" dirty="0"/>
              <a:t>Table</a:t>
            </a:r>
          </a:p>
          <a:p>
            <a:pPr lvl="1"/>
            <a:r>
              <a:rPr lang="en-US" dirty="0"/>
              <a:t>Wrap</a:t>
            </a:r>
          </a:p>
          <a:p>
            <a:pPr lvl="1"/>
            <a:r>
              <a:rPr lang="en-US" dirty="0" err="1"/>
              <a:t>ListView</a:t>
            </a:r>
            <a:endParaRPr lang="en-US" dirty="0"/>
          </a:p>
          <a:p>
            <a:pPr lvl="1"/>
            <a:r>
              <a:rPr lang="en-US" dirty="0"/>
              <a:t>Expanded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ADE438-55BF-2F47-BACF-A10BEAA7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Outline – 2 JUL 2019 (6 PM – 10PM eastern)</a:t>
            </a:r>
          </a:p>
        </p:txBody>
      </p:sp>
    </p:spTree>
    <p:extLst>
      <p:ext uri="{BB962C8B-B14F-4D97-AF65-F5344CB8AC3E}">
        <p14:creationId xmlns:p14="http://schemas.microsoft.com/office/powerpoint/2010/main" val="274766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43B09E-3995-E342-A4CF-0E1DFEF5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Isolates</a:t>
            </a:r>
          </a:p>
          <a:p>
            <a:r>
              <a:rPr lang="en-US" dirty="0"/>
              <a:t>Event loops</a:t>
            </a:r>
          </a:p>
          <a:p>
            <a:r>
              <a:rPr lang="en-US" dirty="0"/>
              <a:t>Asynchronous programming</a:t>
            </a:r>
          </a:p>
          <a:p>
            <a:pPr lvl="1"/>
            <a:r>
              <a:rPr lang="en-US" dirty="0"/>
              <a:t>Futures</a:t>
            </a:r>
            <a:br>
              <a:rPr lang="en-US" dirty="0"/>
            </a:br>
            <a:r>
              <a:rPr lang="en-US" dirty="0"/>
              <a:t>Streams</a:t>
            </a:r>
          </a:p>
          <a:p>
            <a:pPr lvl="1"/>
            <a:r>
              <a:rPr lang="en-US" dirty="0"/>
              <a:t>Background tasks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CE1BEF-F8F0-6D4A-B381-8714FDB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Outline – 8 Jul 2019 (6PM – 10PM eastern)</a:t>
            </a:r>
          </a:p>
        </p:txBody>
      </p:sp>
    </p:spTree>
    <p:extLst>
      <p:ext uri="{BB962C8B-B14F-4D97-AF65-F5344CB8AC3E}">
        <p14:creationId xmlns:p14="http://schemas.microsoft.com/office/powerpoint/2010/main" val="1121933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788183-4FE1-7F4B-AF2E-A8973FC1B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  <a:p>
            <a:pPr lvl="1"/>
            <a:r>
              <a:rPr lang="en-US" dirty="0"/>
              <a:t>Declarative State</a:t>
            </a:r>
          </a:p>
          <a:p>
            <a:pPr lvl="1"/>
            <a:r>
              <a:rPr lang="en-US" dirty="0"/>
              <a:t>Ephemeral state and app state</a:t>
            </a:r>
          </a:p>
          <a:p>
            <a:pPr lvl="1"/>
            <a:r>
              <a:rPr lang="en-US" dirty="0"/>
              <a:t>State Concepts</a:t>
            </a:r>
          </a:p>
          <a:p>
            <a:pPr lvl="2"/>
            <a:r>
              <a:rPr lang="en-US" dirty="0" err="1"/>
              <a:t>setState</a:t>
            </a:r>
            <a:endParaRPr lang="en-US" dirty="0"/>
          </a:p>
          <a:p>
            <a:pPr lvl="2"/>
            <a:r>
              <a:rPr lang="en-US" dirty="0"/>
              <a:t>Inherited Widgets</a:t>
            </a:r>
          </a:p>
          <a:p>
            <a:pPr lvl="2"/>
            <a:r>
              <a:rPr lang="en-US" dirty="0"/>
              <a:t>Provider and Scoped model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4770A-5F97-1C43-A6B5-01F32F47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Outline – 15 Jul 2019 (6PM – 10PM eastern)</a:t>
            </a:r>
          </a:p>
        </p:txBody>
      </p:sp>
    </p:spTree>
    <p:extLst>
      <p:ext uri="{BB962C8B-B14F-4D97-AF65-F5344CB8AC3E}">
        <p14:creationId xmlns:p14="http://schemas.microsoft.com/office/powerpoint/2010/main" val="314202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8122E2-8A7F-E743-A508-E45E06F6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Flutter </a:t>
            </a:r>
            <a:r>
              <a:rPr lang="en-US" dirty="0" err="1"/>
              <a:t>Inspecter</a:t>
            </a:r>
            <a:endParaRPr lang="en-US" dirty="0"/>
          </a:p>
          <a:p>
            <a:r>
              <a:rPr lang="en-US" dirty="0"/>
              <a:t>Timeline View</a:t>
            </a:r>
          </a:p>
          <a:p>
            <a:r>
              <a:rPr lang="en-US" dirty="0"/>
              <a:t>Memory View</a:t>
            </a:r>
          </a:p>
          <a:p>
            <a:r>
              <a:rPr lang="en-US" dirty="0"/>
              <a:t>Dart Packages (https://</a:t>
            </a:r>
            <a:r>
              <a:rPr lang="en-US" dirty="0" err="1"/>
              <a:t>pub.dev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4E343F-9170-5B49-ACF0-D0FB2C24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Outline – 22 Jul 2019 (6PM – 10PM eastern)</a:t>
            </a:r>
          </a:p>
        </p:txBody>
      </p:sp>
    </p:spTree>
    <p:extLst>
      <p:ext uri="{BB962C8B-B14F-4D97-AF65-F5344CB8AC3E}">
        <p14:creationId xmlns:p14="http://schemas.microsoft.com/office/powerpoint/2010/main" val="36944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Flutter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280088" y="1543876"/>
            <a:ext cx="7847913" cy="6905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Unveiled 2015 (Similar to React Native)</a:t>
            </a:r>
          </a:p>
        </p:txBody>
      </p:sp>
      <p:sp>
        <p:nvSpPr>
          <p:cNvPr id="5" name="Rectangle 4"/>
          <p:cNvSpPr/>
          <p:nvPr/>
        </p:nvSpPr>
        <p:spPr>
          <a:xfrm>
            <a:off x="887896" y="2412485"/>
            <a:ext cx="7240104" cy="6905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Intent of being able to render 120 fps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3302155"/>
            <a:ext cx="7823200" cy="6905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Version 1.0 Released 4 Dec 2018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4186981"/>
            <a:ext cx="7823200" cy="6905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Version 1.5 Released 7 May 2019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1543877"/>
            <a:ext cx="3452936" cy="23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8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3" y="0"/>
            <a:ext cx="12191999" cy="60901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2"/>
            <a:ext cx="12192000" cy="608186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80546" y="4687412"/>
            <a:ext cx="11429999" cy="94680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prstClr val="white"/>
                </a:solidFill>
              </a:rPr>
              <a:t>What is Flutter?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61" b="11509"/>
          <a:stretch/>
        </p:blipFill>
        <p:spPr>
          <a:xfrm>
            <a:off x="8334530" y="-2"/>
            <a:ext cx="3857469" cy="61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29712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2DCE5A6DB2704BB1D90CDBF373DD44" ma:contentTypeVersion="2" ma:contentTypeDescription="Create a new document." ma:contentTypeScope="" ma:versionID="dc6dfee863304d02bc9064a1ab835e23">
  <xsd:schema xmlns:xsd="http://www.w3.org/2001/XMLSchema" xmlns:xs="http://www.w3.org/2001/XMLSchema" xmlns:p="http://schemas.microsoft.com/office/2006/metadata/properties" xmlns:ns2="436d8fb7-9e49-49a1-8902-dbfc32c1941e" targetNamespace="http://schemas.microsoft.com/office/2006/metadata/properties" ma:root="true" ma:fieldsID="510fb6c061fd5a8327980ea7be074f1f" ns2:_="">
    <xsd:import namespace="436d8fb7-9e49-49a1-8902-dbfc32c194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d8fb7-9e49-49a1-8902-dbfc32c194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734582-B834-4212-BED9-EA5125198C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6d8fb7-9e49-49a1-8902-dbfc32c194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Magenic - PPT Master October 2016</Template>
  <TotalTime>16908</TotalTime>
  <Words>913</Words>
  <Application>Microsoft Macintosh PowerPoint</Application>
  <PresentationFormat>Widescreen</PresentationFormat>
  <Paragraphs>220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Black</vt:lpstr>
      <vt:lpstr>Calibri</vt:lpstr>
      <vt:lpstr>Cordia New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Class Outline – 17 June 2019 (8 PM – 10 PM eastern)</vt:lpstr>
      <vt:lpstr>Class Outline – 24 Jun 2019 (6 PM – 10 PM eastern)</vt:lpstr>
      <vt:lpstr>Class Outline – 2 JUL 2019 (6 PM – 10PM eastern)</vt:lpstr>
      <vt:lpstr>Class Outline – 8 Jul 2019 (6PM – 10PM eastern)</vt:lpstr>
      <vt:lpstr>Class Outline – 15 Jul 2019 (6PM – 10PM eastern)</vt:lpstr>
      <vt:lpstr>Class Outline – 22 Jul 2019 (6PM – 10PM eastern)</vt:lpstr>
      <vt:lpstr>Flutter History</vt:lpstr>
      <vt:lpstr>PowerPoint Presentation</vt:lpstr>
      <vt:lpstr>Where Does Flutter Come From?</vt:lpstr>
      <vt:lpstr>Development</vt:lpstr>
      <vt:lpstr>PowerPoint Presentation</vt:lpstr>
      <vt:lpstr>Flutter UIs</vt:lpstr>
      <vt:lpstr>Declarative UI vs Imperative UI</vt:lpstr>
      <vt:lpstr>Stateless Widgets</vt:lpstr>
      <vt:lpstr>Stateless Widget</vt:lpstr>
      <vt:lpstr>Stateful widget</vt:lpstr>
      <vt:lpstr>Stateful Widget</vt:lpstr>
      <vt:lpstr>Widget Lifecycle</vt:lpstr>
      <vt:lpstr>Let’s get going</vt:lpstr>
      <vt:lpstr>Get an editor</vt:lpstr>
      <vt:lpstr>Create a project</vt:lpstr>
      <vt:lpstr>Create GitHub Project</vt:lpstr>
      <vt:lpstr>Thinking about State</vt:lpstr>
      <vt:lpstr>For Next Week Before Class</vt:lpstr>
      <vt:lpstr>For Next Week Before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337</cp:revision>
  <dcterms:created xsi:type="dcterms:W3CDTF">2016-10-18T18:18:44Z</dcterms:created>
  <dcterms:modified xsi:type="dcterms:W3CDTF">2019-06-18T13:31:18Z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0x010100742DCE5A6DB2704BB1D90CDBF373DD44</vt:lpwstr>
  </property>
</Properties>
</file>